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96" r:id="rId4"/>
  </p:sldMasterIdLst>
  <p:notesMasterIdLst>
    <p:notesMasterId r:id="rId14"/>
  </p:notesMasterIdLst>
  <p:sldIdLst>
    <p:sldId id="285" r:id="rId5"/>
    <p:sldId id="286" r:id="rId6"/>
    <p:sldId id="287" r:id="rId7"/>
    <p:sldId id="289" r:id="rId8"/>
    <p:sldId id="290" r:id="rId9"/>
    <p:sldId id="288" r:id="rId10"/>
    <p:sldId id="292" r:id="rId11"/>
    <p:sldId id="291" r:id="rId12"/>
    <p:sldId id="29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938646-CEA8-41F9-BD9F-D1FA107D99CC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040C8-62D2-4EA7-B200-D3B8C06AAF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E39389-D342-42C9-A280-8ADE336DA885}" type="datetime1">
              <a:rPr lang="en-US" smtClean="0"/>
              <a:t>10/10/2023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5ED82-9221-4209-9FC6-897FECC94D85}" type="datetime1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95C5F-8991-4788-8021-97F7E97CAA77}" type="datetime1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80732C-99B6-468D-8E86-54127C661C29}" type="datetime1">
              <a:rPr lang="en-US" smtClean="0"/>
              <a:t>10/10/2023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96AA6-1553-455E-A701-5DB89675312A}" type="datetime1">
              <a:rPr lang="en-US" smtClean="0"/>
              <a:t>10/10/2023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27D05-0AAA-4191-8602-39A011BE220C}" type="datetime1">
              <a:rPr lang="en-US" smtClean="0"/>
              <a:t>10/10/2023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8012-90E5-4BF2-B13D-6DEC2EE5E086}" type="datetime1">
              <a:rPr lang="en-US" smtClean="0"/>
              <a:t>10/10/2023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62E2D-C320-4C5E-98F1-D60DBA71A352}" type="datetime1">
              <a:rPr lang="en-US" smtClean="0"/>
              <a:t>10/10/2023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C99D-E4E2-4DDF-8629-131208CB18B0}" type="datetime1">
              <a:rPr lang="en-US" smtClean="0"/>
              <a:t>10/10/2023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20CF4-5FC9-46F3-B596-BE1F927BA2F1}" type="datetime1">
              <a:rPr lang="en-US" smtClean="0"/>
              <a:t>10/10/2023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F1ABFC0-89FE-4355-9E74-11DC57FEA97E}" type="datetime1">
              <a:rPr lang="en-US" smtClean="0"/>
              <a:t>10/10/2023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F9B8B6D2-5532-4B59-9C5A-AB106F128946}" type="datetime1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atellite view of the Earth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6370" y="2386744"/>
            <a:ext cx="8455429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Test case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Rupinder Kaur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8009" y="981318"/>
            <a:ext cx="4302667" cy="1188720"/>
          </a:xfrm>
        </p:spPr>
        <p:txBody>
          <a:bodyPr/>
          <a:lstStyle/>
          <a:p>
            <a:r>
              <a:rPr lang="en-US" dirty="0" smtClean="0"/>
              <a:t>What is Test case 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40038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software testing, a test case is a detailed set of instructions or steps that a tester follows to verify whether a specific aspect or function of a software application works correctly or not. </a:t>
            </a:r>
            <a:endParaRPr lang="en-US" dirty="0" smtClean="0"/>
          </a:p>
          <a:p>
            <a:r>
              <a:rPr lang="en-US" dirty="0" smtClean="0"/>
              <a:t>Test </a:t>
            </a:r>
            <a:r>
              <a:rPr lang="en-US" dirty="0"/>
              <a:t>cases help ensure that the software behaves as intended, identifies any defects or errors, and helps in maintaining the software's quality and reliability. </a:t>
            </a:r>
            <a:endParaRPr lang="en-US" dirty="0" smtClean="0"/>
          </a:p>
          <a:p>
            <a:r>
              <a:rPr lang="en-US" dirty="0"/>
              <a:t>Each test case provides detailed instructions on how to perform a specific test, including input data, the actions to be taken, and expected outcomes</a:t>
            </a:r>
            <a:r>
              <a:rPr lang="en-US" dirty="0" smtClean="0"/>
              <a:t>.</a:t>
            </a:r>
          </a:p>
          <a:p>
            <a:r>
              <a:rPr lang="en-US" dirty="0"/>
              <a:t>Test cases should be designed to be repeatable, meaning that anyone following the same steps should achieve the same results. This ensures consistency in testing</a:t>
            </a:r>
            <a:r>
              <a:rPr lang="en-US" dirty="0" smtClean="0"/>
              <a:t>.</a:t>
            </a:r>
          </a:p>
          <a:p>
            <a:r>
              <a:rPr lang="en-US" dirty="0"/>
              <a:t>Test cases can cover various types of tests, such as functional tests (checking specific features), integration tests (verifying interactions between components), and performance tests (assessing system speed and efficiency).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862" y="784791"/>
            <a:ext cx="2828925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403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Write a Test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369128"/>
            <a:ext cx="7729728" cy="44140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Test Scenario</a:t>
            </a:r>
            <a:r>
              <a:rPr lang="en-US" b="1" dirty="0" smtClean="0"/>
              <a:t>:</a:t>
            </a:r>
            <a:endParaRPr lang="en-US" b="1" dirty="0"/>
          </a:p>
          <a:p>
            <a:r>
              <a:rPr lang="en-US" dirty="0"/>
              <a:t> </a:t>
            </a:r>
            <a:r>
              <a:rPr lang="en-US" dirty="0" smtClean="0"/>
              <a:t>It </a:t>
            </a:r>
            <a:r>
              <a:rPr lang="en-US" dirty="0"/>
              <a:t>is basically a documentation of a use case.</a:t>
            </a:r>
          </a:p>
          <a:p>
            <a:r>
              <a:rPr lang="en-US" dirty="0"/>
              <a:t> </a:t>
            </a:r>
            <a:r>
              <a:rPr lang="en-US" dirty="0" smtClean="0"/>
              <a:t>Test </a:t>
            </a:r>
            <a:r>
              <a:rPr lang="en-US" dirty="0"/>
              <a:t>Scenarios are build to make sure that every sole component provide by a website or app is functioning as expected.</a:t>
            </a:r>
          </a:p>
          <a:p>
            <a:r>
              <a:rPr lang="en-US" dirty="0"/>
              <a:t> </a:t>
            </a:r>
            <a:r>
              <a:rPr lang="en-US" dirty="0" smtClean="0"/>
              <a:t>Test </a:t>
            </a:r>
            <a:r>
              <a:rPr lang="en-US" dirty="0"/>
              <a:t>Scenarios are needed to verify the performance of the whole system from the users’ point of </a:t>
            </a:r>
            <a:r>
              <a:rPr lang="en-US" dirty="0" smtClean="0"/>
              <a:t>view.</a:t>
            </a:r>
          </a:p>
          <a:p>
            <a:r>
              <a:rPr lang="en-US" dirty="0" smtClean="0"/>
              <a:t>For Example: You have to Test Facebook application and scenarios would be:</a:t>
            </a:r>
          </a:p>
          <a:p>
            <a:pPr lvl="2"/>
            <a:r>
              <a:rPr lang="en-US" dirty="0" smtClean="0">
                <a:solidFill>
                  <a:srgbClr val="0070C0"/>
                </a:solidFill>
              </a:rPr>
              <a:t>Signup </a:t>
            </a:r>
          </a:p>
          <a:p>
            <a:pPr lvl="2"/>
            <a:r>
              <a:rPr lang="en-US" dirty="0" smtClean="0">
                <a:solidFill>
                  <a:srgbClr val="0070C0"/>
                </a:solidFill>
              </a:rPr>
              <a:t>Login and Logout</a:t>
            </a:r>
          </a:p>
          <a:p>
            <a:pPr lvl="2"/>
            <a:r>
              <a:rPr lang="en-US" dirty="0" smtClean="0">
                <a:solidFill>
                  <a:srgbClr val="0070C0"/>
                </a:solidFill>
              </a:rPr>
              <a:t>Add Post</a:t>
            </a:r>
          </a:p>
          <a:p>
            <a:pPr lvl="2"/>
            <a:r>
              <a:rPr lang="en-US" dirty="0" smtClean="0">
                <a:solidFill>
                  <a:srgbClr val="0070C0"/>
                </a:solidFill>
              </a:rPr>
              <a:t>Comment on Others Post</a:t>
            </a:r>
          </a:p>
          <a:p>
            <a:pPr lvl="2"/>
            <a:r>
              <a:rPr lang="en-US" dirty="0" smtClean="0">
                <a:solidFill>
                  <a:srgbClr val="0070C0"/>
                </a:solidFill>
              </a:rPr>
              <a:t>Scroll through the posts etc</a:t>
            </a:r>
            <a:r>
              <a:rPr lang="en-US" dirty="0">
                <a:solidFill>
                  <a:srgbClr val="0070C0"/>
                </a:solidFill>
              </a:rPr>
              <a:t>.</a:t>
            </a:r>
            <a:endParaRPr lang="en-US" dirty="0" smtClean="0">
              <a:solidFill>
                <a:srgbClr val="0070C0"/>
              </a:solidFill>
            </a:endParaRPr>
          </a:p>
          <a:p>
            <a:pPr lvl="1"/>
            <a:endParaRPr lang="en-US" sz="1400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204320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Write a Test </a:t>
            </a:r>
            <a:r>
              <a:rPr lang="en-US" dirty="0" smtClean="0"/>
              <a:t>case </a:t>
            </a:r>
            <a:r>
              <a:rPr lang="en-US" dirty="0" err="1" smtClean="0"/>
              <a:t>cont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505040"/>
            <a:ext cx="7729728" cy="42199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Test </a:t>
            </a:r>
            <a:r>
              <a:rPr lang="en-US" b="1" dirty="0" smtClean="0"/>
              <a:t>Summary:</a:t>
            </a:r>
            <a:endParaRPr lang="en-US" b="1" dirty="0"/>
          </a:p>
          <a:p>
            <a:r>
              <a:rPr lang="en-US" dirty="0" smtClean="0"/>
              <a:t>It includes </a:t>
            </a:r>
            <a:r>
              <a:rPr lang="en-US" dirty="0"/>
              <a:t>the details of what function is being tested or what is being verified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Test summary should always be short and precise.</a:t>
            </a:r>
          </a:p>
          <a:p>
            <a:r>
              <a:rPr lang="en-US" dirty="0" smtClean="0"/>
              <a:t>Test summary does not contains the Expected Result.</a:t>
            </a:r>
          </a:p>
          <a:p>
            <a:pPr lvl="1"/>
            <a:r>
              <a:rPr lang="en-US" dirty="0" smtClean="0"/>
              <a:t>For Example: </a:t>
            </a:r>
            <a:r>
              <a:rPr lang="en-US" dirty="0" smtClean="0">
                <a:solidFill>
                  <a:srgbClr val="0070C0"/>
                </a:solidFill>
              </a:rPr>
              <a:t>Test the login functionality of Facebook.</a:t>
            </a:r>
            <a:endParaRPr lang="en-US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Assumption </a:t>
            </a:r>
            <a:r>
              <a:rPr lang="en-US" b="1" dirty="0"/>
              <a:t>and Pre-Condition:</a:t>
            </a:r>
          </a:p>
          <a:p>
            <a:r>
              <a:rPr lang="en-US" dirty="0"/>
              <a:t> </a:t>
            </a:r>
            <a:r>
              <a:rPr lang="en-US" dirty="0" smtClean="0"/>
              <a:t>This </a:t>
            </a:r>
            <a:r>
              <a:rPr lang="en-US" dirty="0"/>
              <a:t>include any conditions to be </a:t>
            </a:r>
            <a:r>
              <a:rPr lang="en-US" dirty="0" smtClean="0"/>
              <a:t>met</a:t>
            </a:r>
            <a:r>
              <a:rPr lang="en-US" dirty="0"/>
              <a:t> </a:t>
            </a:r>
            <a:r>
              <a:rPr lang="en-US" dirty="0" smtClean="0"/>
              <a:t>before initiating with the Test Case.</a:t>
            </a:r>
          </a:p>
          <a:p>
            <a:pPr lvl="1"/>
            <a:r>
              <a:rPr lang="en-US" dirty="0" smtClean="0"/>
              <a:t>For </a:t>
            </a:r>
            <a:r>
              <a:rPr lang="en-US" dirty="0"/>
              <a:t>Example - </a:t>
            </a:r>
            <a:r>
              <a:rPr lang="en-US" dirty="0">
                <a:solidFill>
                  <a:srgbClr val="0070C0"/>
                </a:solidFill>
              </a:rPr>
              <a:t>a valid </a:t>
            </a:r>
            <a:r>
              <a:rPr lang="en-US" dirty="0" smtClean="0">
                <a:solidFill>
                  <a:srgbClr val="0070C0"/>
                </a:solidFill>
              </a:rPr>
              <a:t>Facebook account </a:t>
            </a:r>
            <a:r>
              <a:rPr lang="en-US" dirty="0">
                <a:solidFill>
                  <a:srgbClr val="0070C0"/>
                </a:solidFill>
              </a:rPr>
              <a:t>for a login.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506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Write a Test case </a:t>
            </a:r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40703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Test Data:</a:t>
            </a:r>
          </a:p>
          <a:p>
            <a:r>
              <a:rPr lang="en-US" dirty="0" smtClean="0"/>
              <a:t>Test </a:t>
            </a:r>
            <a:r>
              <a:rPr lang="en-US" dirty="0"/>
              <a:t>data </a:t>
            </a:r>
            <a:r>
              <a:rPr lang="en-US" dirty="0" smtClean="0"/>
              <a:t>is dummy data which we use for testing purpose only.</a:t>
            </a:r>
            <a:endParaRPr lang="en-US" dirty="0"/>
          </a:p>
          <a:p>
            <a:pPr lvl="1"/>
            <a:r>
              <a:rPr lang="en-US" dirty="0" smtClean="0"/>
              <a:t>For </a:t>
            </a:r>
            <a:r>
              <a:rPr lang="en-US" dirty="0" err="1" smtClean="0"/>
              <a:t>eg</a:t>
            </a:r>
            <a:r>
              <a:rPr lang="en-US" dirty="0" smtClean="0"/>
              <a:t>: </a:t>
            </a:r>
            <a:r>
              <a:rPr lang="en-US" dirty="0" smtClean="0">
                <a:solidFill>
                  <a:srgbClr val="0070C0"/>
                </a:solidFill>
              </a:rPr>
              <a:t>Username </a:t>
            </a:r>
            <a:r>
              <a:rPr lang="en-US" dirty="0">
                <a:solidFill>
                  <a:srgbClr val="0070C0"/>
                </a:solidFill>
              </a:rPr>
              <a:t>and password for the </a:t>
            </a:r>
            <a:r>
              <a:rPr lang="en-US" dirty="0" smtClean="0">
                <a:solidFill>
                  <a:srgbClr val="0070C0"/>
                </a:solidFill>
              </a:rPr>
              <a:t>Facebook account</a:t>
            </a:r>
            <a:r>
              <a:rPr lang="en-US" dirty="0">
                <a:solidFill>
                  <a:srgbClr val="0070C0"/>
                </a:solidFill>
              </a:rPr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Steps </a:t>
            </a:r>
            <a:r>
              <a:rPr lang="en-US" b="1" dirty="0"/>
              <a:t>To Be Executed:</a:t>
            </a:r>
          </a:p>
          <a:p>
            <a:r>
              <a:rPr lang="en-US" dirty="0"/>
              <a:t> </a:t>
            </a:r>
            <a:r>
              <a:rPr lang="en-US" dirty="0" smtClean="0"/>
              <a:t>These </a:t>
            </a:r>
            <a:r>
              <a:rPr lang="en-US" dirty="0"/>
              <a:t>should be fluently reproducible steps as executed from the end user’s perspective. 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Open </a:t>
            </a:r>
            <a:r>
              <a:rPr lang="en-US" dirty="0">
                <a:solidFill>
                  <a:srgbClr val="0070C0"/>
                </a:solidFill>
              </a:rPr>
              <a:t>email server web page.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Enter </a:t>
            </a:r>
            <a:r>
              <a:rPr lang="en-US" dirty="0">
                <a:solidFill>
                  <a:srgbClr val="0070C0"/>
                </a:solidFill>
              </a:rPr>
              <a:t>the </a:t>
            </a:r>
            <a:r>
              <a:rPr lang="en-US" dirty="0" smtClean="0">
                <a:solidFill>
                  <a:srgbClr val="0070C0"/>
                </a:solidFill>
              </a:rPr>
              <a:t>username.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Enter </a:t>
            </a:r>
            <a:r>
              <a:rPr lang="en-US" dirty="0">
                <a:solidFill>
                  <a:srgbClr val="0070C0"/>
                </a:solidFill>
              </a:rPr>
              <a:t>the </a:t>
            </a:r>
            <a:r>
              <a:rPr lang="en-US" dirty="0" smtClean="0">
                <a:solidFill>
                  <a:srgbClr val="0070C0"/>
                </a:solidFill>
              </a:rPr>
              <a:t>password.</a:t>
            </a:r>
          </a:p>
          <a:p>
            <a:pPr lvl="1"/>
            <a:r>
              <a:rPr lang="en-US" dirty="0" smtClean="0">
                <a:solidFill>
                  <a:srgbClr val="0070C0"/>
                </a:solidFill>
              </a:rPr>
              <a:t>Click </a:t>
            </a:r>
            <a:r>
              <a:rPr lang="en-US" dirty="0">
                <a:solidFill>
                  <a:srgbClr val="0070C0"/>
                </a:solidFill>
              </a:rPr>
              <a:t>on “Enter” or “Login” button.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84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Write a Test case </a:t>
            </a:r>
            <a:r>
              <a:rPr lang="en-US" dirty="0" err="1"/>
              <a:t>cont</a:t>
            </a:r>
            <a:r>
              <a:rPr lang="en-US" dirty="0"/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Expected Result</a:t>
            </a:r>
            <a:r>
              <a:rPr lang="en-US" b="1" dirty="0" smtClean="0"/>
              <a:t>: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smtClean="0"/>
              <a:t>This </a:t>
            </a:r>
            <a:r>
              <a:rPr lang="en-US" dirty="0"/>
              <a:t>announce the result expected after the test case step execution.</a:t>
            </a:r>
          </a:p>
          <a:p>
            <a:r>
              <a:rPr lang="en-US" dirty="0"/>
              <a:t> </a:t>
            </a:r>
            <a:r>
              <a:rPr lang="en-US" dirty="0" smtClean="0"/>
              <a:t>Upon </a:t>
            </a:r>
            <a:r>
              <a:rPr lang="en-US" dirty="0"/>
              <a:t>entering the right login information, the expected result will be a successful login.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882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happen after test case creation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5"/>
            <a:ext cx="7729728" cy="3255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Creation:</a:t>
            </a:r>
          </a:p>
          <a:p>
            <a:pPr lvl="1"/>
            <a:r>
              <a:rPr lang="en-US" dirty="0" smtClean="0"/>
              <a:t>Tester create a Test Case as per the requirement.</a:t>
            </a:r>
          </a:p>
          <a:p>
            <a:pPr marL="228600" lvl="1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Send for Review and Approval</a:t>
            </a:r>
          </a:p>
          <a:p>
            <a:pPr lvl="1"/>
            <a:r>
              <a:rPr lang="en-US" dirty="0" smtClean="0"/>
              <a:t>Tester send the created test case to developer for further review.</a:t>
            </a:r>
          </a:p>
          <a:p>
            <a:pPr lvl="1"/>
            <a:r>
              <a:rPr lang="en-US" dirty="0" smtClean="0"/>
              <a:t>Developer review the Test Case and can do the following:</a:t>
            </a:r>
          </a:p>
          <a:p>
            <a:pPr lvl="2"/>
            <a:r>
              <a:rPr lang="en-US" dirty="0" smtClean="0">
                <a:solidFill>
                  <a:srgbClr val="92D050"/>
                </a:solidFill>
              </a:rPr>
              <a:t>Approve</a:t>
            </a:r>
            <a:r>
              <a:rPr lang="en-US" dirty="0" smtClean="0"/>
              <a:t> -&gt; It means created Test Case is now ready for Use.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</a:rPr>
              <a:t>Reject</a:t>
            </a:r>
            <a:r>
              <a:rPr lang="en-US" dirty="0" smtClean="0"/>
              <a:t> -&gt; It means created Test Case still needs improvement/modifications</a:t>
            </a:r>
          </a:p>
        </p:txBody>
      </p:sp>
    </p:spTree>
    <p:extLst>
      <p:ext uri="{BB962C8B-B14F-4D97-AF65-F5344CB8AC3E}">
        <p14:creationId xmlns:p14="http://schemas.microsoft.com/office/powerpoint/2010/main" val="2412062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Commonly used Status of test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3579876"/>
          </a:xfrm>
        </p:spPr>
        <p:txBody>
          <a:bodyPr/>
          <a:lstStyle/>
          <a:p>
            <a:r>
              <a:rPr lang="en-US" dirty="0" smtClean="0">
                <a:solidFill>
                  <a:srgbClr val="00B050"/>
                </a:solidFill>
              </a:rPr>
              <a:t>Pass</a:t>
            </a:r>
          </a:p>
          <a:p>
            <a:pPr lvl="1"/>
            <a:r>
              <a:rPr lang="en-US" dirty="0" smtClean="0">
                <a:solidFill>
                  <a:schemeClr val="tx1"/>
                </a:solidFill>
              </a:rPr>
              <a:t>If the functionality given in the Test Case is working as Expected without any issue.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Fail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If the functionality given in the Test Case is </a:t>
            </a:r>
            <a:r>
              <a:rPr lang="en-US" dirty="0" smtClean="0">
                <a:solidFill>
                  <a:schemeClr val="tx1"/>
                </a:solidFill>
              </a:rPr>
              <a:t>not working </a:t>
            </a:r>
            <a:r>
              <a:rPr lang="en-US" dirty="0">
                <a:solidFill>
                  <a:schemeClr val="tx1"/>
                </a:solidFill>
              </a:rPr>
              <a:t>as Expected </a:t>
            </a:r>
            <a:r>
              <a:rPr lang="en-US" dirty="0" smtClean="0">
                <a:solidFill>
                  <a:schemeClr val="tx1"/>
                </a:solidFill>
              </a:rPr>
              <a:t>due to any bug.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Abort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If the functionality given in the Test Case is </a:t>
            </a:r>
            <a:r>
              <a:rPr lang="en-US" dirty="0" smtClean="0">
                <a:solidFill>
                  <a:schemeClr val="tx1"/>
                </a:solidFill>
              </a:rPr>
              <a:t>no longer in Use.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 smtClean="0">
                <a:solidFill>
                  <a:srgbClr val="FFC000"/>
                </a:solidFill>
              </a:rPr>
              <a:t>Executing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If the functionality given in the Test Case is working </a:t>
            </a:r>
            <a:r>
              <a:rPr lang="en-US" dirty="0" smtClean="0">
                <a:solidFill>
                  <a:schemeClr val="tx1"/>
                </a:solidFill>
              </a:rPr>
              <a:t>slightly different than Expected and you are not sure whether it is Bug Or Design of application. </a:t>
            </a:r>
            <a:endParaRPr lang="en-US" dirty="0">
              <a:solidFill>
                <a:schemeClr val="tx1"/>
              </a:solidFill>
            </a:endParaRPr>
          </a:p>
          <a:p>
            <a:pPr marL="228600" lvl="1" indent="0">
              <a:buNone/>
            </a:pPr>
            <a:endParaRPr lang="en-US" dirty="0" smtClean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343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a Test Case to Create a Group in WhatsApp</a:t>
            </a:r>
          </a:p>
          <a:p>
            <a:r>
              <a:rPr lang="en-US" dirty="0"/>
              <a:t>Write a Test Case to Add household Items into the </a:t>
            </a:r>
            <a:r>
              <a:rPr lang="en-US" dirty="0" err="1"/>
              <a:t>Myntra</a:t>
            </a:r>
            <a:r>
              <a:rPr lang="en-US" dirty="0"/>
              <a:t> cart</a:t>
            </a:r>
          </a:p>
          <a:p>
            <a:r>
              <a:rPr lang="en-US" dirty="0"/>
              <a:t>Write a Test Case on Change Profile Image in WhatsApp</a:t>
            </a:r>
          </a:p>
          <a:p>
            <a:r>
              <a:rPr lang="en-US" dirty="0"/>
              <a:t>Write a Test Case to Delete few pictures from gallery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13192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775A23-75CA-4614-9647-C9B2CE742CA2}">
  <ds:schemaRefs>
    <ds:schemaRef ds:uri="http://purl.org/dc/elements/1.1/"/>
    <ds:schemaRef ds:uri="http://schemas.openxmlformats.org/package/2006/metadata/core-properties"/>
    <ds:schemaRef ds:uri="71af3243-3dd4-4a8d-8c0d-dd76da1f02a5"/>
    <ds:schemaRef ds:uri="http://schemas.microsoft.com/office/infopath/2007/PartnerControls"/>
    <ds:schemaRef ds:uri="16c05727-aa75-4e4a-9b5f-8a80a1165891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Parcel design</Template>
  <TotalTime>0</TotalTime>
  <Words>661</Words>
  <Application>Microsoft Office PowerPoint</Application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MT</vt:lpstr>
      <vt:lpstr>Parcel</vt:lpstr>
      <vt:lpstr>Test case</vt:lpstr>
      <vt:lpstr>What is Test case   </vt:lpstr>
      <vt:lpstr>How to Write a Test case</vt:lpstr>
      <vt:lpstr>How to Write a Test case cont…</vt:lpstr>
      <vt:lpstr>How to Write a Test case cont…</vt:lpstr>
      <vt:lpstr>How to Write a Test case cont…</vt:lpstr>
      <vt:lpstr>What happen after test case creation</vt:lpstr>
      <vt:lpstr>Commonly used Status of test cases</vt:lpstr>
      <vt:lpstr>assignment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2023-09-04T15:53:45Z</dcterms:created>
  <dcterms:modified xsi:type="dcterms:W3CDTF">2023-10-10T11:59:28Z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